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sldIdLst>
    <p:sldId id="266" r:id="rId2"/>
    <p:sldId id="315" r:id="rId3"/>
    <p:sldId id="282" r:id="rId4"/>
    <p:sldId id="277" r:id="rId5"/>
    <p:sldId id="323" r:id="rId6"/>
    <p:sldId id="341" r:id="rId7"/>
    <p:sldId id="342" r:id="rId8"/>
    <p:sldId id="317" r:id="rId9"/>
    <p:sldId id="340" r:id="rId10"/>
    <p:sldId id="358" r:id="rId11"/>
    <p:sldId id="334" r:id="rId12"/>
    <p:sldId id="361" r:id="rId13"/>
    <p:sldId id="314" r:id="rId14"/>
    <p:sldId id="356" r:id="rId15"/>
    <p:sldId id="328" r:id="rId16"/>
    <p:sldId id="327" r:id="rId17"/>
    <p:sldId id="32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4" autoAdjust="0"/>
    <p:restoredTop sz="96347" autoAdjust="0"/>
  </p:normalViewPr>
  <p:slideViewPr>
    <p:cSldViewPr>
      <p:cViewPr varScale="1">
        <p:scale>
          <a:sx n="122" d="100"/>
          <a:sy n="122" d="100"/>
        </p:scale>
        <p:origin x="216" y="108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12</a:t>
            </a:fld>
            <a:endParaRPr lang="en-US"/>
          </a:p>
        </p:txBody>
      </p:sp>
    </p:spTree>
    <p:extLst>
      <p:ext uri="{BB962C8B-B14F-4D97-AF65-F5344CB8AC3E}">
        <p14:creationId xmlns:p14="http://schemas.microsoft.com/office/powerpoint/2010/main" val="272141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mailto:%7bf20160015@hyderabad.bits-pilani.ac.in%7d" TargetMode="External"/><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Using </a:t>
            </a:r>
            <a:r>
              <a:rPr lang="en-US" b="1" dirty="0" err="1"/>
              <a:t>TextBlob</a:t>
            </a:r>
            <a:r>
              <a:rPr lang="en-US" b="1" dirty="0"/>
              <a:t> for sentiment analysis</a:t>
            </a:r>
          </a:p>
          <a:p>
            <a:pPr lvl="0"/>
            <a:r>
              <a:rPr lang="en-US" b="1" dirty="0"/>
              <a:t>Vectorization using TF-IDF - Term frequency and Inverse Document frequency</a:t>
            </a:r>
            <a:endParaRPr lang="en-IN" dirty="0"/>
          </a:p>
          <a:p>
            <a:pPr lvl="0"/>
            <a:r>
              <a:rPr lang="en-US" b="1" dirty="0"/>
              <a:t>Apply a machine learning model(Random forest) to check current accuracy </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Used </a:t>
            </a: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Textblob</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for polarity detection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Cleaned the Tweet data</a:t>
            </a: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Random Forest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Gradient Boosting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Support Vector Machine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Logistic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KNeighbours</a:t>
            </a:r>
            <a:r>
              <a:rPr lang="en-IN" dirty="0">
                <a:solidFill>
                  <a:sysClr val="windowText" lastClr="000000">
                    <a:lumMod val="75000"/>
                    <a:lumOff val="25000"/>
                  </a:sysClr>
                </a:solidFill>
                <a:latin typeface="Garamond" panose="02020404030301010803" pitchFamily="18" charset="0"/>
              </a:rPr>
              <a: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Under Sampling</a:t>
            </a:r>
          </a:p>
        </p:txBody>
      </p:sp>
      <p:pic>
        <p:nvPicPr>
          <p:cNvPr id="10" name="Picture 9">
            <a:extLst>
              <a:ext uri="{FF2B5EF4-FFF2-40B4-BE49-F238E27FC236}">
                <a16:creationId xmlns:a16="http://schemas.microsoft.com/office/drawing/2014/main" id="{1CF0B715-4D7E-8A40-B484-0A65BC887E7C}"/>
              </a:ext>
            </a:extLst>
          </p:cNvPr>
          <p:cNvPicPr/>
          <p:nvPr/>
        </p:nvPicPr>
        <p:blipFill>
          <a:blip r:embed="rId3"/>
          <a:stretch>
            <a:fillRect/>
          </a:stretch>
        </p:blipFill>
        <p:spPr>
          <a:xfrm>
            <a:off x="5029199" y="2629990"/>
            <a:ext cx="6702129" cy="1637210"/>
          </a:xfrm>
          <a:prstGeom prst="rect">
            <a:avLst/>
          </a:prstGeom>
        </p:spPr>
      </p:pic>
    </p:spTree>
    <p:extLst>
      <p:ext uri="{BB962C8B-B14F-4D97-AF65-F5344CB8AC3E}">
        <p14:creationId xmlns:p14="http://schemas.microsoft.com/office/powerpoint/2010/main" val="87140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4" name="Text Placeholder 3"/>
          <p:cNvSpPr>
            <a:spLocks noGrp="1"/>
          </p:cNvSpPr>
          <p:nvPr>
            <p:ph type="body" sz="quarter" idx="14"/>
          </p:nvPr>
        </p:nvSpPr>
        <p:spPr/>
        <p:txBody>
          <a:bodyPr/>
          <a:lstStyle/>
          <a:p>
            <a:r>
              <a:rPr lang="en-US" dirty="0"/>
              <a:t>Metrics Used to Evaluate</a:t>
            </a:r>
          </a:p>
        </p:txBody>
      </p:sp>
      <p:graphicFrame>
        <p:nvGraphicFramePr>
          <p:cNvPr id="6" name="Table 5"/>
          <p:cNvGraphicFramePr>
            <a:graphicFrameLocks noGrp="1"/>
          </p:cNvGraphicFramePr>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Confusion Matrix</a:t>
                      </a:r>
                    </a:p>
                  </a:txBody>
                  <a:tcPr/>
                </a:tc>
                <a:tc>
                  <a:txBody>
                    <a:bodyPr/>
                    <a:lstStyle/>
                    <a:p>
                      <a:pPr algn="ctr"/>
                      <a:r>
                        <a:rPr lang="en-US" dirty="0"/>
                        <a:t>Predicted</a:t>
                      </a:r>
                      <a:r>
                        <a:rPr lang="en-US" baseline="0" dirty="0"/>
                        <a:t> Denied</a:t>
                      </a:r>
                    </a:p>
                    <a:p>
                      <a:pPr algn="ctr"/>
                      <a:r>
                        <a:rPr lang="en-US" baseline="0" dirty="0"/>
                        <a:t>(Positive – Label: 1)</a:t>
                      </a:r>
                      <a:endParaRPr lang="en-US" dirty="0"/>
                    </a:p>
                  </a:txBody>
                  <a:tcPr/>
                </a:tc>
                <a:tc>
                  <a:txBody>
                    <a:bodyPr/>
                    <a:lstStyle/>
                    <a:p>
                      <a:pPr algn="ctr"/>
                      <a:r>
                        <a:rPr lang="en-US"/>
                        <a:t>Predicted</a:t>
                      </a:r>
                      <a:r>
                        <a:rPr lang="en-US" baseline="0"/>
                        <a:t> Accepted</a:t>
                      </a:r>
                      <a:endParaRPr lang="en-US" baseline="0" dirty="0"/>
                    </a:p>
                    <a:p>
                      <a:pPr algn="ctr"/>
                      <a:r>
                        <a:rPr lang="en-US" baseline="0" dirty="0"/>
                        <a:t>(Negative – Label: 0)</a:t>
                      </a:r>
                      <a:endParaRPr lang="en-US" dirty="0"/>
                    </a:p>
                  </a:txBody>
                  <a:tcPr/>
                </a:tc>
                <a:extLst>
                  <a:ext uri="{0D108BD9-81ED-4DB2-BD59-A6C34878D82A}">
                    <a16:rowId xmlns:a16="http://schemas.microsoft.com/office/drawing/2014/main" val="10000"/>
                  </a:ext>
                </a:extLst>
              </a:tr>
              <a:tr h="370840">
                <a:tc>
                  <a:txBody>
                    <a:bodyPr/>
                    <a:lstStyle/>
                    <a:p>
                      <a:pPr algn="ctr"/>
                      <a:r>
                        <a:rPr lang="en-US" dirty="0"/>
                        <a:t>Actual Denied</a:t>
                      </a:r>
                    </a:p>
                    <a:p>
                      <a:pPr algn="ctr"/>
                      <a:r>
                        <a:rPr lang="en-US" dirty="0"/>
                        <a:t>(Positive - Label</a:t>
                      </a:r>
                      <a:r>
                        <a:rPr lang="en-US" baseline="0" dirty="0"/>
                        <a:t>: 1)</a:t>
                      </a:r>
                      <a:endParaRPr lang="en-US" dirty="0"/>
                    </a:p>
                  </a:txBody>
                  <a:tcPr/>
                </a:tc>
                <a:tc>
                  <a:txBody>
                    <a:bodyPr/>
                    <a:lstStyle/>
                    <a:p>
                      <a:pPr algn="ctr"/>
                      <a:r>
                        <a:rPr lang="en-US" dirty="0"/>
                        <a:t>TP</a:t>
                      </a:r>
                    </a:p>
                  </a:txBody>
                  <a:tcPr/>
                </a:tc>
                <a:tc>
                  <a:txBody>
                    <a:bodyPr/>
                    <a:lstStyle/>
                    <a:p>
                      <a:pPr algn="ctr"/>
                      <a:r>
                        <a:rPr lang="en-US" dirty="0">
                          <a:solidFill>
                            <a:srgbClr val="C00000"/>
                          </a:solidFill>
                        </a:rPr>
                        <a:t>FN</a:t>
                      </a:r>
                    </a:p>
                  </a:txBody>
                  <a:tcPr/>
                </a:tc>
                <a:extLst>
                  <a:ext uri="{0D108BD9-81ED-4DB2-BD59-A6C34878D82A}">
                    <a16:rowId xmlns:a16="http://schemas.microsoft.com/office/drawing/2014/main" val="10001"/>
                  </a:ext>
                </a:extLst>
              </a:tr>
              <a:tr h="370840">
                <a:tc>
                  <a:txBody>
                    <a:bodyPr/>
                    <a:lstStyle/>
                    <a:p>
                      <a:pPr algn="ctr"/>
                      <a:r>
                        <a:rPr lang="en-US" dirty="0"/>
                        <a:t>Actual Accepted</a:t>
                      </a:r>
                    </a:p>
                    <a:p>
                      <a:pPr algn="ctr"/>
                      <a:r>
                        <a:rPr lang="en-US" dirty="0"/>
                        <a:t>(Positive - Label</a:t>
                      </a:r>
                      <a:r>
                        <a:rPr lang="en-US" baseline="0" dirty="0"/>
                        <a:t>: 0)</a:t>
                      </a:r>
                      <a:endParaRPr lang="en-US" dirty="0"/>
                    </a:p>
                  </a:txBody>
                  <a:tcPr/>
                </a:tc>
                <a:tc>
                  <a:txBody>
                    <a:bodyPr/>
                    <a:lstStyle/>
                    <a:p>
                      <a:pPr algn="ctr"/>
                      <a:r>
                        <a:rPr lang="en-US" dirty="0">
                          <a:solidFill>
                            <a:srgbClr val="C00000"/>
                          </a:solidFill>
                        </a:rPr>
                        <a:t>FP</a:t>
                      </a:r>
                    </a:p>
                  </a:txBody>
                  <a:tcPr/>
                </a:tc>
                <a:tc>
                  <a:txBody>
                    <a:bodyPr/>
                    <a:lstStyle/>
                    <a:p>
                      <a:pPr algn="ctr"/>
                      <a:r>
                        <a:rPr lang="en-US" dirty="0"/>
                        <a:t>TN</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a:t>Recall on 1 (denied) of 0.8 implies that there is 20% chance that a sentiment analysis actually negative may be predicted as positive</a:t>
            </a:r>
          </a:p>
          <a:p>
            <a:endParaRPr lang="en-US" dirty="0"/>
          </a:p>
          <a:p>
            <a:r>
              <a:rPr lang="en-US" dirty="0"/>
              <a:t>Precision on 1(denied) of 0.8 implies that there is 20% chance that a sentiment analysis actually positive may be predicted as negative.</a:t>
            </a:r>
          </a:p>
          <a:p>
            <a:endParaRPr lang="en-US" dirty="0"/>
          </a:p>
          <a:p>
            <a:r>
              <a:rPr lang="en-US" dirty="0"/>
              <a:t>So we chose F1 as the evaluation metrics</a:t>
            </a:r>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49162"/>
            <a:ext cx="2819401" cy="2308324"/>
          </a:xfrm>
          <a:prstGeom prst="rect">
            <a:avLst/>
          </a:prstGeom>
          <a:noFill/>
        </p:spPr>
        <p:txBody>
          <a:bodyPr wrap="square" rtlCol="0">
            <a:spAutoFit/>
          </a:bodyPr>
          <a:lstStyle/>
          <a:p>
            <a:r>
              <a:rPr lang="en-US" dirty="0"/>
              <a:t>We also calculated Equal Error Rate as one of the metric</a:t>
            </a:r>
          </a:p>
          <a:p>
            <a:endParaRPr lang="en-US" dirty="0"/>
          </a:p>
          <a:p>
            <a:r>
              <a:rPr lang="en-US" dirty="0"/>
              <a:t>The idea of ROC EER is the intersection point between a straight line joining (1,0) and (0,1) and the roc Curve.</a:t>
            </a:r>
          </a:p>
        </p:txBody>
      </p:sp>
    </p:spTree>
    <p:extLst>
      <p:ext uri="{BB962C8B-B14F-4D97-AF65-F5344CB8AC3E}">
        <p14:creationId xmlns:p14="http://schemas.microsoft.com/office/powerpoint/2010/main" val="71403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Text Placeholder 2"/>
          <p:cNvSpPr>
            <a:spLocks noGrp="1"/>
          </p:cNvSpPr>
          <p:nvPr>
            <p:ph type="body" sz="quarter" idx="13"/>
          </p:nvPr>
        </p:nvSpPr>
        <p:spPr>
          <a:xfrm>
            <a:off x="857739" y="1600201"/>
            <a:ext cx="10160000" cy="3276599"/>
          </a:xfrm>
        </p:spPr>
        <p:txBody>
          <a:bodyPr>
            <a:noAutofit/>
          </a:bodyPr>
          <a:lstStyle/>
          <a:p>
            <a:pPr marL="0" indent="0" algn="just">
              <a:buNone/>
            </a:pPr>
            <a:br>
              <a:rPr lang="en-US" sz="2000" dirty="0">
                <a:latin typeface="Times New Roman" panose="02020603050405020304" pitchFamily="18" charset="0"/>
                <a:ea typeface="Times New Roman" panose="02020603050405020304" pitchFamily="18" charset="0"/>
              </a:rPr>
            </a:br>
            <a:endParaRPr lang="en-US" sz="2000" dirty="0"/>
          </a:p>
        </p:txBody>
      </p:sp>
      <p:sp>
        <p:nvSpPr>
          <p:cNvPr id="4" name="Text Placeholder 3"/>
          <p:cNvSpPr>
            <a:spLocks noGrp="1"/>
          </p:cNvSpPr>
          <p:nvPr>
            <p:ph type="body" sz="quarter" idx="14"/>
          </p:nvPr>
        </p:nvSpPr>
        <p:spPr/>
        <p:txBody>
          <a:bodyPr/>
          <a:lstStyle/>
          <a:p>
            <a:r>
              <a:rPr lang="en-US" dirty="0"/>
              <a:t>Business Implication</a:t>
            </a:r>
          </a:p>
        </p:txBody>
      </p:sp>
    </p:spTree>
    <p:extLst>
      <p:ext uri="{BB962C8B-B14F-4D97-AF65-F5344CB8AC3E}">
        <p14:creationId xmlns:p14="http://schemas.microsoft.com/office/powerpoint/2010/main" val="31293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3" name="Text Placeholder 2"/>
          <p:cNvSpPr>
            <a:spLocks noGrp="1"/>
          </p:cNvSpPr>
          <p:nvPr>
            <p:ph type="body" sz="quarter" idx="13"/>
          </p:nvPr>
        </p:nvSpPr>
        <p:spPr>
          <a:xfrm>
            <a:off x="381000" y="1219200"/>
            <a:ext cx="11353800" cy="4724399"/>
          </a:xfrm>
        </p:spPr>
        <p:txBody>
          <a:bodyPr>
            <a:normAutofit/>
          </a:bodyPr>
          <a:lstStyle/>
          <a:p>
            <a:r>
              <a:rPr lang="en-US" dirty="0"/>
              <a:t>This project was successfully able to classify tweets as ‘positive’, ‘negative’ and ‘neutral’ at the highest possible accuracy by applying multiple suitable models</a:t>
            </a:r>
            <a:r>
              <a:rPr lang="en-IN" dirty="0"/>
              <a:t>.</a:t>
            </a:r>
          </a:p>
          <a:p>
            <a:r>
              <a:rPr lang="en-IN" dirty="0"/>
              <a:t>A</a:t>
            </a:r>
            <a:r>
              <a:rPr lang="en-US" dirty="0" err="1"/>
              <a:t>ccuracy_score</a:t>
            </a:r>
            <a:r>
              <a:rPr lang="en-US" dirty="0"/>
              <a:t> was chosen as the best metric to obtain the accuracy of the model in line with the objective of selecting the best model</a:t>
            </a:r>
            <a:r>
              <a:rPr lang="en-IN" dirty="0"/>
              <a:t>.</a:t>
            </a:r>
          </a:p>
          <a:p>
            <a:r>
              <a:rPr lang="en-US" dirty="0"/>
              <a:t>The score is also comparable to the f1-score whose trends align with the same and allows us to minimize both false negative and false positive predictions while making true predictions</a:t>
            </a:r>
            <a:r>
              <a:rPr lang="en-IN" dirty="0"/>
              <a:t>.</a:t>
            </a:r>
          </a:p>
          <a:p>
            <a:r>
              <a:rPr lang="en-US" dirty="0"/>
              <a:t>The use of the </a:t>
            </a:r>
            <a:r>
              <a:rPr lang="en-US" dirty="0" err="1"/>
              <a:t>NLTK_Polarity</a:t>
            </a:r>
            <a:r>
              <a:rPr lang="en-US" dirty="0"/>
              <a:t> model also allows each tweet to be allocated a Polarity score which can be used as an identity metric</a:t>
            </a:r>
            <a:r>
              <a:rPr lang="en-IN" dirty="0"/>
              <a:t>.</a:t>
            </a:r>
          </a:p>
          <a:p>
            <a:r>
              <a:rPr lang="en-US" dirty="0"/>
              <a:t>Among the models used, SVM shows the highest accuracy for multi-class instances while Logistic Regression is the most accurate for binary classes, with SVM showing near-peak accuracy with both classes, it can be considered the best model to apply for a tweet-based dataset</a:t>
            </a:r>
            <a:r>
              <a:rPr lang="en-IN" dirty="0"/>
              <a:t>.</a:t>
            </a:r>
          </a:p>
          <a:p>
            <a:r>
              <a:rPr lang="en-US" dirty="0"/>
              <a:t>The model effectively classifies tweets on a spectrum from positive to negative, which has great potential in a business environment where social media perception is rapidly affecting the nature of marketing and sales of any and all product available in the market today.</a:t>
            </a:r>
            <a:endParaRPr lang="en-US" sz="2200" dirty="0">
              <a:latin typeface="Times New Roman" panose="02020603050405020304" pitchFamily="18" charset="0"/>
              <a:ea typeface="Times New Roman" panose="02020603050405020304" pitchFamily="18" charset="0"/>
            </a:endParaRPr>
          </a:p>
          <a:p>
            <a:pPr algn="just"/>
            <a:endParaRPr lang="en-US" sz="2200" dirty="0"/>
          </a:p>
        </p:txBody>
      </p:sp>
    </p:spTree>
    <p:extLst>
      <p:ext uri="{BB962C8B-B14F-4D97-AF65-F5344CB8AC3E}">
        <p14:creationId xmlns:p14="http://schemas.microsoft.com/office/powerpoint/2010/main" val="298107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a:bodyPr>
          <a:lstStyle/>
          <a:p>
            <a:r>
              <a:rPr lang="en-US" dirty="0"/>
              <a:t>A fixed reference data set has been applied to all models, real-time data streaming could be used in the future in order to ascertain immediate polarity of a trend;</a:t>
            </a:r>
            <a:endParaRPr lang="en-IN" dirty="0"/>
          </a:p>
          <a:p>
            <a:r>
              <a:rPr lang="en-US" dirty="0"/>
              <a:t>Hyper-parameter tuning can be undertaken to improve accuracy of the models with EDA allowing the selection of particular parameters</a:t>
            </a:r>
            <a:r>
              <a:rPr lang="en-IN" dirty="0"/>
              <a:t>.</a:t>
            </a:r>
          </a:p>
          <a:p>
            <a:r>
              <a:rPr lang="en-US" dirty="0"/>
              <a:t>An API can be produced in such a way that an end-user can make use of the model to understand the nature of polarity of the Twitter trends with respect to their particular product</a:t>
            </a:r>
            <a:r>
              <a:rPr lang="en-IN" dirty="0"/>
              <a:t>.</a:t>
            </a:r>
          </a:p>
          <a:p>
            <a:r>
              <a:rPr lang="en-US" dirty="0"/>
              <a:t>The scope of the project can be further attuned as per client-specific ideas</a:t>
            </a:r>
            <a:r>
              <a:rPr lang="en-IN" dirty="0"/>
              <a:t>.</a:t>
            </a:r>
          </a:p>
          <a:p>
            <a:r>
              <a:rPr lang="en-US" dirty="0"/>
              <a:t>More domain knowledge can be brought into the project with methods to improve feature engineering, or to use more ensemble methods and retraining the models with more historical data to improve accuracy</a:t>
            </a:r>
            <a:r>
              <a:rPr lang="en-IN" dirty="0"/>
              <a:t>.</a:t>
            </a:r>
          </a:p>
          <a:p>
            <a:r>
              <a:rPr lang="en-US" dirty="0"/>
              <a:t>Auto-ML models like H2O can also be used to see if the more accurate models can be created.</a:t>
            </a: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547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862322"/>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dirty="0">
              <a:solidFill>
                <a:srgbClr val="211D70"/>
              </a:solidFill>
              <a:latin typeface="&amp;quot"/>
            </a:endParaRPr>
          </a:p>
          <a:p>
            <a:r>
              <a:rPr lang="en-US" b="1" dirty="0">
                <a:solidFill>
                  <a:srgbClr val="211D70"/>
                </a:solidFill>
                <a:latin typeface="&amp;quot"/>
              </a:rPr>
              <a:t>Teaching Assistant Name:</a:t>
            </a:r>
            <a:r>
              <a:rPr lang="en-US" dirty="0">
                <a:solidFill>
                  <a:srgbClr val="211D70"/>
                </a:solidFill>
                <a:latin typeface="&amp;quot"/>
              </a:rPr>
              <a:t> </a:t>
            </a:r>
            <a:r>
              <a:rPr lang="en-US" dirty="0" err="1">
                <a:solidFill>
                  <a:srgbClr val="211D70"/>
                </a:solidFill>
                <a:latin typeface="&amp;quot"/>
              </a:rPr>
              <a:t>Kartheek</a:t>
            </a:r>
            <a:r>
              <a:rPr lang="en-US" dirty="0">
                <a:solidFill>
                  <a:srgbClr val="211D70"/>
                </a:solidFill>
                <a:latin typeface="&amp;quot"/>
              </a:rPr>
              <a:t> </a:t>
            </a:r>
            <a:r>
              <a:rPr lang="en-US" dirty="0" err="1">
                <a:solidFill>
                  <a:srgbClr val="211D70"/>
                </a:solidFill>
                <a:latin typeface="&amp;quot"/>
              </a:rPr>
              <a:t>Akella</a:t>
            </a:r>
            <a:r>
              <a:rPr lang="en-US" dirty="0">
                <a:solidFill>
                  <a:srgbClr val="211D70"/>
                </a:solidFill>
                <a:latin typeface="&amp;quot"/>
              </a:rPr>
              <a:t> </a:t>
            </a:r>
            <a:r>
              <a:rPr lang="en-US" dirty="0">
                <a:solidFill>
                  <a:srgbClr val="211D70"/>
                </a:solidFill>
                <a:latin typeface="&amp;quot"/>
                <a:hlinkClick r:id="rId3"/>
              </a:rPr>
              <a:t>{f20160015@hyderabad.bits-pilani.ac.in}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923330"/>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a:t>
            </a:r>
            <a:r>
              <a:rPr lang="en-US" dirty="0" err="1">
                <a:solidFill>
                  <a:srgbClr val="211D70"/>
                </a:solidFill>
                <a:latin typeface="&amp;quot"/>
              </a:rPr>
              <a:t>Kamlesh</a:t>
            </a:r>
            <a:r>
              <a:rPr lang="en-US" dirty="0">
                <a:solidFill>
                  <a:srgbClr val="211D70"/>
                </a:solidFill>
                <a:latin typeface="&amp;quot"/>
              </a:rPr>
              <a:t> Tiwari</a:t>
            </a:r>
          </a:p>
          <a:p>
            <a:endParaRPr lang="en-US" dirty="0">
              <a:solidFill>
                <a:srgbClr val="211D70"/>
              </a:solidFill>
              <a:latin typeface="&amp;quot"/>
            </a:endParaRPr>
          </a:p>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534400" y="4800600"/>
            <a:ext cx="2813050" cy="1200329"/>
          </a:xfrm>
          <a:prstGeom prst="rect">
            <a:avLst/>
          </a:prstGeom>
          <a:noFill/>
        </p:spPr>
        <p:txBody>
          <a:bodyPr wrap="square" rtlCol="0">
            <a:spAutoFit/>
          </a:bodyPr>
          <a:lstStyle/>
          <a:p>
            <a:r>
              <a:rPr lang="en-US" dirty="0" err="1"/>
              <a:t>Sanjib</a:t>
            </a:r>
            <a:r>
              <a:rPr lang="en-US" dirty="0"/>
              <a:t> Patra</a:t>
            </a:r>
          </a:p>
          <a:p>
            <a:r>
              <a:rPr lang="en-US" dirty="0"/>
              <a:t>Parveen Kumar</a:t>
            </a:r>
          </a:p>
          <a:p>
            <a:r>
              <a:rPr lang="en-US" dirty="0"/>
              <a:t>NVS Anil Kumar</a:t>
            </a:r>
          </a:p>
          <a:p>
            <a:r>
              <a:rPr lang="en-US" dirty="0"/>
              <a:t>Sameer K Vaishampayan</a:t>
            </a:r>
          </a:p>
        </p:txBody>
      </p:sp>
    </p:spTree>
    <p:extLst>
      <p:ext uri="{BB962C8B-B14F-4D97-AF65-F5344CB8AC3E}">
        <p14:creationId xmlns:p14="http://schemas.microsoft.com/office/powerpoint/2010/main" val="352532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393092" y="2075159"/>
            <a:ext cx="6912707" cy="425502"/>
            <a:chOff x="3617015" y="1313809"/>
            <a:chExt cx="2242846" cy="42550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17015" y="132960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3823483" cy="461665"/>
          </a:xfrm>
          <a:prstGeom prst="rect">
            <a:avLst/>
          </a:prstGeom>
          <a:noFill/>
        </p:spPr>
        <p:txBody>
          <a:bodyPr wrap="none" rtlCol="0">
            <a:spAutoFit/>
          </a:bodyPr>
          <a:lstStyle/>
          <a:p>
            <a:r>
              <a:rPr lang="en-US" sz="2400" b="1" dirty="0"/>
              <a:t>Machine Learning Modelling</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3573992" cy="461665"/>
          </a:xfrm>
          <a:prstGeom prst="rect">
            <a:avLst/>
          </a:prstGeom>
          <a:noFill/>
        </p:spPr>
        <p:txBody>
          <a:bodyPr wrap="none" rtlCol="0">
            <a:spAutoFit/>
          </a:bodyPr>
          <a:lstStyle/>
          <a:p>
            <a:r>
              <a:rPr lang="en-US" sz="2400" b="1" dirty="0"/>
              <a:t>Metrics and Interpretation</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1576072" cy="461665"/>
          </a:xfrm>
          <a:prstGeom prst="rect">
            <a:avLst/>
          </a:prstGeom>
          <a:noFill/>
        </p:spPr>
        <p:txBody>
          <a:bodyPr wrap="none" rtlCol="0">
            <a:spAutoFit/>
          </a:bodyPr>
          <a:lstStyle/>
          <a:p>
            <a:r>
              <a:rPr lang="en-US" sz="2400" b="1" dirty="0"/>
              <a:t>Conclusion</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3606885" cy="461665"/>
          </a:xfrm>
          <a:prstGeom prst="rect">
            <a:avLst/>
          </a:prstGeom>
          <a:noFill/>
        </p:spPr>
        <p:txBody>
          <a:bodyPr wrap="none" rtlCol="0">
            <a:spAutoFit/>
          </a:bodyPr>
          <a:lstStyle/>
          <a:p>
            <a:r>
              <a:rPr lang="en-US" sz="2400" b="1" dirty="0"/>
              <a:t>Future work and extension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5" y="369376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Tweets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Model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54" y="140900"/>
            <a:ext cx="9321800" cy="764364"/>
          </a:xfrm>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1182760135"/>
              </p:ext>
            </p:extLst>
          </p:nvPr>
        </p:nvGraphicFramePr>
        <p:xfrm>
          <a:off x="103242" y="947930"/>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31121034"/>
              </p:ext>
            </p:extLst>
          </p:nvPr>
        </p:nvGraphicFramePr>
        <p:xfrm>
          <a:off x="5504180" y="1103085"/>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0">
                <a:tc>
                  <a:txBody>
                    <a:bodyPr/>
                    <a:lstStyle/>
                    <a:p>
                      <a:pPr algn="l" fontAlgn="b"/>
                      <a:r>
                        <a:rPr lang="en-US" sz="1400" b="1" i="0"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err="1">
                          <a:solidFill>
                            <a:srgbClr val="404040"/>
                          </a:solidFill>
                          <a:effectLst/>
                          <a:latin typeface="Calibri" panose="020F0502020204030204" pitchFamily="34" charset="0"/>
                        </a:rPr>
                        <a:t>Mege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positive,negative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neutral_correctness</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0"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425876494"/>
              </p:ext>
            </p:extLst>
          </p:nvPr>
        </p:nvGraphicFramePr>
        <p:xfrm>
          <a:off x="7273825" y="4007208"/>
          <a:ext cx="2022575" cy="222519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0"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LogisticRegression</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KNeighborsClassifier</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SVM,</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LSTM</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0"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030740772"/>
              </p:ext>
            </p:extLst>
          </p:nvPr>
        </p:nvGraphicFramePr>
        <p:xfrm>
          <a:off x="8700103" y="1629762"/>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0" u="none" strike="noStrike" dirty="0">
                          <a:solidFill>
                            <a:schemeClr val="tx1"/>
                          </a:solidFill>
                          <a:effectLst/>
                          <a:latin typeface="Calibri" panose="020F0502020204030204" pitchFamily="34" charset="0"/>
                        </a:rPr>
                        <a:t>Deep Learning</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Using </a:t>
                      </a:r>
                      <a:r>
                        <a:rPr lang="en-US" sz="1300" b="0" i="0" u="none" strike="noStrike" dirty="0" err="1">
                          <a:solidFill>
                            <a:srgbClr val="404040"/>
                          </a:solidFill>
                          <a:effectLst/>
                          <a:latin typeface="Calibri" panose="020F0502020204030204" pitchFamily="34" charset="0"/>
                        </a:rPr>
                        <a:t>Keras</a:t>
                      </a:r>
                      <a:r>
                        <a:rPr lang="en-US" sz="1300" b="0" i="0" u="none" strike="noStrike" dirty="0">
                          <a:solidFill>
                            <a:srgbClr val="404040"/>
                          </a:solidFill>
                          <a:effectLst/>
                          <a:latin typeface="Calibri" panose="020F0502020204030204" pitchFamily="34" charset="0"/>
                        </a:rPr>
                        <a:t> tokenizer</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Train using LSTM model</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957922568"/>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0" u="none" strike="noStrike" dirty="0">
                          <a:solidFill>
                            <a:srgbClr val="404040"/>
                          </a:solidFill>
                          <a:effectLst/>
                          <a:latin typeface="Calibri" panose="020F0502020204030204" pitchFamily="34" charset="0"/>
                        </a:rPr>
                        <a:t>Final project </a:t>
                      </a:r>
                      <a:r>
                        <a:rPr lang="en-US" sz="1300" b="1" i="0" u="none" strike="noStrike" dirty="0" err="1">
                          <a:solidFill>
                            <a:srgbClr val="404040"/>
                          </a:solidFill>
                          <a:effectLst/>
                          <a:latin typeface="Calibri" panose="020F0502020204030204" pitchFamily="34" charset="0"/>
                        </a:rPr>
                        <a:t>preperation</a:t>
                      </a:r>
                      <a:endParaRPr lang="en-US" sz="1300" b="1"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0"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0"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613509603"/>
              </p:ext>
            </p:extLst>
          </p:nvPr>
        </p:nvGraphicFramePr>
        <p:xfrm>
          <a:off x="381000" y="1143000"/>
          <a:ext cx="10972801" cy="39014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p>
                      <a:pPr marL="0" marR="0">
                        <a:spcBef>
                          <a:spcPts val="0"/>
                        </a:spcBef>
                        <a:spcAft>
                          <a:spcPts val="0"/>
                        </a:spcAft>
                      </a:pP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20987</TotalTime>
  <Words>1639</Words>
  <Application>Microsoft Macintosh PowerPoint</Application>
  <PresentationFormat>Widescreen</PresentationFormat>
  <Paragraphs>294</Paragraphs>
  <Slides>17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Machine Learning Modelling &amp; Techniques Applied</vt:lpstr>
      <vt:lpstr>Metrics</vt:lpstr>
      <vt:lpstr>Interpretation</vt:lpstr>
      <vt:lpstr>Conclusions / Recommendations</vt:lpstr>
      <vt:lpstr>Future Work &amp; Extension or Scope of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379</cp:revision>
  <dcterms:created xsi:type="dcterms:W3CDTF">2018-10-16T06:13:57Z</dcterms:created>
  <dcterms:modified xsi:type="dcterms:W3CDTF">2020-11-10T14:15:57Z</dcterms:modified>
</cp:coreProperties>
</file>